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2" r:id="rId3"/>
    <p:sldId id="273" r:id="rId4"/>
    <p:sldId id="274" r:id="rId5"/>
    <p:sldId id="257" r:id="rId6"/>
    <p:sldId id="258" r:id="rId7"/>
    <p:sldId id="265" r:id="rId8"/>
    <p:sldId id="266" r:id="rId9"/>
    <p:sldId id="267" r:id="rId10"/>
    <p:sldId id="268" r:id="rId11"/>
    <p:sldId id="269" r:id="rId12"/>
    <p:sldId id="275" r:id="rId13"/>
    <p:sldId id="276" r:id="rId14"/>
    <p:sldId id="277" r:id="rId15"/>
    <p:sldId id="270" r:id="rId16"/>
    <p:sldId id="271" r:id="rId17"/>
    <p:sldId id="259" r:id="rId18"/>
    <p:sldId id="260" r:id="rId19"/>
    <p:sldId id="263" r:id="rId20"/>
    <p:sldId id="261" r:id="rId21"/>
    <p:sldId id="262" r:id="rId2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68" y="1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F4FD-A175-C3A9-B5C1-C68ED3E7C1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99EA2E01-B27F-79D6-5A39-9C1A7F7E5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257CE2B0-D446-C616-788C-3258207F4DFC}"/>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5" name="Footer Placeholder 4">
            <a:extLst>
              <a:ext uri="{FF2B5EF4-FFF2-40B4-BE49-F238E27FC236}">
                <a16:creationId xmlns:a16="http://schemas.microsoft.com/office/drawing/2014/main" id="{3469C410-909C-3963-55DB-0CEC208B8E7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39DE324A-0508-CD4F-06D9-003AB651A602}"/>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409363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877C-0A71-0E2F-3E20-54BF5206D46B}"/>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EAD2D3AE-881E-7F48-41F7-26C8524C6C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0AAA017-A370-D159-A643-9C65BD9E34B3}"/>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5" name="Footer Placeholder 4">
            <a:extLst>
              <a:ext uri="{FF2B5EF4-FFF2-40B4-BE49-F238E27FC236}">
                <a16:creationId xmlns:a16="http://schemas.microsoft.com/office/drawing/2014/main" id="{7C2043A1-C7F3-5C41-D19F-E66F0E875FB1}"/>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1A449FAA-BBFE-EDAD-4E54-0DBF23B565FA}"/>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391218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95D68-D5A6-AEED-B18A-E0FA5EB59A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DA6918CA-4B41-F41B-4C45-43C71EDA0B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10DA026C-1178-A4B9-209C-EECB5B1CB5F6}"/>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5" name="Footer Placeholder 4">
            <a:extLst>
              <a:ext uri="{FF2B5EF4-FFF2-40B4-BE49-F238E27FC236}">
                <a16:creationId xmlns:a16="http://schemas.microsoft.com/office/drawing/2014/main" id="{F366CF13-7F45-B80B-43D8-FD2156CAB2E1}"/>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7F975E03-9020-1919-D3FD-B816ED9354E4}"/>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2686518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3DC0-949A-F6DF-88AE-A0B20D877B09}"/>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F67B9827-03E4-A017-30C0-295FBEB08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758440D-7525-14C2-9FE1-5FC4D4CB4890}"/>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5" name="Footer Placeholder 4">
            <a:extLst>
              <a:ext uri="{FF2B5EF4-FFF2-40B4-BE49-F238E27FC236}">
                <a16:creationId xmlns:a16="http://schemas.microsoft.com/office/drawing/2014/main" id="{38692116-3945-A974-A587-7A713A95D55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B4E22B5A-1957-6061-A25F-7B1E274BA8D9}"/>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78625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BA7C-09BD-0A70-F238-799400C45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123AD564-7846-59BC-E19A-21D7F4FB87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20F34D-83DC-D6DD-3736-85466FF7F4E8}"/>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5" name="Footer Placeholder 4">
            <a:extLst>
              <a:ext uri="{FF2B5EF4-FFF2-40B4-BE49-F238E27FC236}">
                <a16:creationId xmlns:a16="http://schemas.microsoft.com/office/drawing/2014/main" id="{B2FC29D6-8C38-68A8-4A8C-3F9BE1A4B9A5}"/>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EAAD1B3B-ABC0-AF3D-EAF9-2FC61D38556A}"/>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2973002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C515-C8E3-D42D-D6D9-71B38B88B410}"/>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51AEA689-C98B-CAEE-C64D-EB751336F8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8D4937DA-3779-B0A2-78C9-E1A840037C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515E4FE0-831C-BF2A-AF90-0C9B8BC0983E}"/>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6" name="Footer Placeholder 5">
            <a:extLst>
              <a:ext uri="{FF2B5EF4-FFF2-40B4-BE49-F238E27FC236}">
                <a16:creationId xmlns:a16="http://schemas.microsoft.com/office/drawing/2014/main" id="{656E319A-D3A7-43F8-78B6-BF709BCA04F1}"/>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9AFA9083-955B-281E-B9F8-3C52B8D07C0B}"/>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3684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FA32-1B96-5E6F-515C-3A4EE4CE5BDA}"/>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7597DCB6-1E86-5F9C-A9B3-22D638F50E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16E16-294D-FF42-C258-80A6C77695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0C05F90D-459F-F1E1-5495-DFDA056E7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2D2D6-E7A2-55DB-783D-CACC192310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E5D55648-3C88-977B-1D2A-B6B0755D0E1C}"/>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8" name="Footer Placeholder 7">
            <a:extLst>
              <a:ext uri="{FF2B5EF4-FFF2-40B4-BE49-F238E27FC236}">
                <a16:creationId xmlns:a16="http://schemas.microsoft.com/office/drawing/2014/main" id="{9B5C7809-3053-3218-7D34-4D1DBE1522BB}"/>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972A452C-8B2E-16CB-9EB4-39F939CAED7A}"/>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266572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97114-2E55-B839-E36F-7F83DCCAA636}"/>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15F4AFD5-E470-F8FF-3092-1467FCEF6FE3}"/>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4" name="Footer Placeholder 3">
            <a:extLst>
              <a:ext uri="{FF2B5EF4-FFF2-40B4-BE49-F238E27FC236}">
                <a16:creationId xmlns:a16="http://schemas.microsoft.com/office/drawing/2014/main" id="{A008420F-AB72-020F-BDDD-596B6EAE1A34}"/>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D8C52AFB-D929-6208-F9D9-694E77BCE85C}"/>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185002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EFD25-44FE-EBAC-722C-508220F4B13D}"/>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3" name="Footer Placeholder 2">
            <a:extLst>
              <a:ext uri="{FF2B5EF4-FFF2-40B4-BE49-F238E27FC236}">
                <a16:creationId xmlns:a16="http://schemas.microsoft.com/office/drawing/2014/main" id="{E2498C79-5E91-0B85-D661-BB67644FD4F4}"/>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316CEC9D-FEB5-DBD4-E6C8-ADD1B385B3D2}"/>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276428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430F-D023-D880-DAC4-68F56EE68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EA16041A-EE71-AD2E-B719-98A4658D26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425C8A47-4082-AF69-1D30-932883A04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E6E1A-9DA1-A161-227B-ABAD4B4B978B}"/>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6" name="Footer Placeholder 5">
            <a:extLst>
              <a:ext uri="{FF2B5EF4-FFF2-40B4-BE49-F238E27FC236}">
                <a16:creationId xmlns:a16="http://schemas.microsoft.com/office/drawing/2014/main" id="{18AD552B-968F-9348-B7D1-B5A6AC15AE95}"/>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DD08E750-D9D3-597B-D8A0-F33AD7825706}"/>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3943250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2B48-6D32-7B2C-9F43-3B36E8C21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F5485411-7B39-0C02-6168-3A6917169B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E6DC079C-292A-DCD0-1549-6B7DAB6688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0B422-31F6-1DE7-9F99-D61500C70D90}"/>
              </a:ext>
            </a:extLst>
          </p:cNvPr>
          <p:cNvSpPr>
            <a:spLocks noGrp="1"/>
          </p:cNvSpPr>
          <p:nvPr>
            <p:ph type="dt" sz="half" idx="10"/>
          </p:nvPr>
        </p:nvSpPr>
        <p:spPr/>
        <p:txBody>
          <a:bodyPr/>
          <a:lstStyle/>
          <a:p>
            <a:fld id="{D0AA0F1F-14FE-4EA1-969E-753E9DD3F637}" type="datetimeFigureOut">
              <a:rPr lang="tr-TR" smtClean="0"/>
              <a:t>26.05.2024</a:t>
            </a:fld>
            <a:endParaRPr lang="tr-TR"/>
          </a:p>
        </p:txBody>
      </p:sp>
      <p:sp>
        <p:nvSpPr>
          <p:cNvPr id="6" name="Footer Placeholder 5">
            <a:extLst>
              <a:ext uri="{FF2B5EF4-FFF2-40B4-BE49-F238E27FC236}">
                <a16:creationId xmlns:a16="http://schemas.microsoft.com/office/drawing/2014/main" id="{C5063220-0827-AD38-34D9-0B04E08C9DAA}"/>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C97C25C0-911F-E4A2-8676-6AD3E17DA757}"/>
              </a:ext>
            </a:extLst>
          </p:cNvPr>
          <p:cNvSpPr>
            <a:spLocks noGrp="1"/>
          </p:cNvSpPr>
          <p:nvPr>
            <p:ph type="sldNum" sz="quarter" idx="12"/>
          </p:nvPr>
        </p:nvSpPr>
        <p:spPr/>
        <p:txBody>
          <a:bodyPr/>
          <a:lstStyle/>
          <a:p>
            <a:fld id="{4B868B8C-5BCC-483D-A0B8-72B40D96B19C}" type="slidenum">
              <a:rPr lang="tr-TR" smtClean="0"/>
              <a:t>‹#›</a:t>
            </a:fld>
            <a:endParaRPr lang="tr-TR"/>
          </a:p>
        </p:txBody>
      </p:sp>
    </p:spTree>
    <p:extLst>
      <p:ext uri="{BB962C8B-B14F-4D97-AF65-F5344CB8AC3E}">
        <p14:creationId xmlns:p14="http://schemas.microsoft.com/office/powerpoint/2010/main" val="293467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2FB21-02C0-A868-1589-21B5938794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BF42F535-96E3-FD7E-6B3F-7EDCC6149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A2FBB364-63CC-4F67-3549-35C3D36D87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A0F1F-14FE-4EA1-969E-753E9DD3F637}" type="datetimeFigureOut">
              <a:rPr lang="tr-TR" smtClean="0"/>
              <a:t>26.05.2024</a:t>
            </a:fld>
            <a:endParaRPr lang="tr-TR"/>
          </a:p>
        </p:txBody>
      </p:sp>
      <p:sp>
        <p:nvSpPr>
          <p:cNvPr id="5" name="Footer Placeholder 4">
            <a:extLst>
              <a:ext uri="{FF2B5EF4-FFF2-40B4-BE49-F238E27FC236}">
                <a16:creationId xmlns:a16="http://schemas.microsoft.com/office/drawing/2014/main" id="{275524FE-DF15-6176-B9A0-301A517DA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71E4C5B8-30A4-000B-D382-99F5A8A3A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68B8C-5BCC-483D-A0B8-72B40D96B19C}" type="slidenum">
              <a:rPr lang="tr-TR" smtClean="0"/>
              <a:t>‹#›</a:t>
            </a:fld>
            <a:endParaRPr lang="tr-TR"/>
          </a:p>
        </p:txBody>
      </p:sp>
    </p:spTree>
    <p:extLst>
      <p:ext uri="{BB962C8B-B14F-4D97-AF65-F5344CB8AC3E}">
        <p14:creationId xmlns:p14="http://schemas.microsoft.com/office/powerpoint/2010/main" val="3133921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210204008@ankarabilim.edu.t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D9F8-9C72-BB15-B35E-6DD87A0E9AFA}"/>
              </a:ext>
            </a:extLst>
          </p:cNvPr>
          <p:cNvSpPr>
            <a:spLocks noGrp="1"/>
          </p:cNvSpPr>
          <p:nvPr>
            <p:ph type="ctrTitle"/>
          </p:nvPr>
        </p:nvSpPr>
        <p:spPr/>
        <p:txBody>
          <a:bodyPr/>
          <a:lstStyle/>
          <a:p>
            <a:r>
              <a:rPr lang="en-US" dirty="0"/>
              <a:t>WLAN Security Applications Using </a:t>
            </a:r>
            <a:r>
              <a:rPr lang="en-US" dirty="0" err="1"/>
              <a:t>pfSense</a:t>
            </a:r>
            <a:r>
              <a:rPr lang="en-US" dirty="0"/>
              <a:t>. </a:t>
            </a:r>
            <a:endParaRPr lang="tr-TR" dirty="0"/>
          </a:p>
        </p:txBody>
      </p:sp>
      <p:sp>
        <p:nvSpPr>
          <p:cNvPr id="3" name="Subtitle 2">
            <a:extLst>
              <a:ext uri="{FF2B5EF4-FFF2-40B4-BE49-F238E27FC236}">
                <a16:creationId xmlns:a16="http://schemas.microsoft.com/office/drawing/2014/main" id="{33A172C0-D12F-E783-3532-B92F2D25E87B}"/>
              </a:ext>
            </a:extLst>
          </p:cNvPr>
          <p:cNvSpPr>
            <a:spLocks noGrp="1"/>
          </p:cNvSpPr>
          <p:nvPr>
            <p:ph type="subTitle" idx="1"/>
          </p:nvPr>
        </p:nvSpPr>
        <p:spPr>
          <a:xfrm>
            <a:off x="1524000" y="3602036"/>
            <a:ext cx="9144000" cy="2919080"/>
          </a:xfrm>
        </p:spPr>
        <p:txBody>
          <a:bodyPr>
            <a:normAutofit fontScale="92500" lnSpcReduction="10000"/>
          </a:bodyPr>
          <a:lstStyle/>
          <a:p>
            <a:r>
              <a:rPr lang="en-US" dirty="0"/>
              <a:t>A. Serdar SAHIN </a:t>
            </a:r>
          </a:p>
          <a:p>
            <a:r>
              <a:rPr lang="en-US" dirty="0"/>
              <a:t>Department of Software Engineering </a:t>
            </a:r>
          </a:p>
          <a:p>
            <a:r>
              <a:rPr lang="en-US" dirty="0"/>
              <a:t>Ankara Science University </a:t>
            </a:r>
          </a:p>
          <a:p>
            <a:r>
              <a:rPr lang="en-US" dirty="0"/>
              <a:t>Ankara, Turkey </a:t>
            </a:r>
          </a:p>
          <a:p>
            <a:r>
              <a:rPr lang="en-US" dirty="0">
                <a:hlinkClick r:id="rId2"/>
              </a:rPr>
              <a:t>s210204008@ankarabilim.edu.tr</a:t>
            </a:r>
            <a:endParaRPr lang="en-US" dirty="0"/>
          </a:p>
          <a:p>
            <a:endParaRPr lang="en-US" dirty="0"/>
          </a:p>
          <a:p>
            <a:r>
              <a:rPr lang="tr-TR" b="1" dirty="0"/>
              <a:t>Keywords</a:t>
            </a:r>
            <a:r>
              <a:rPr lang="en-US" b="1" dirty="0"/>
              <a:t>: </a:t>
            </a:r>
            <a:r>
              <a:rPr lang="en-US" dirty="0"/>
              <a:t>Legacy equipment, home lab, </a:t>
            </a:r>
            <a:r>
              <a:rPr lang="en-US" dirty="0" err="1"/>
              <a:t>pfsense</a:t>
            </a:r>
            <a:r>
              <a:rPr lang="en-US" dirty="0"/>
              <a:t>.</a:t>
            </a:r>
            <a:endParaRPr lang="tr-TR" dirty="0"/>
          </a:p>
          <a:p>
            <a:endParaRPr lang="en-US" dirty="0"/>
          </a:p>
          <a:p>
            <a:endParaRPr lang="en-US" dirty="0"/>
          </a:p>
          <a:p>
            <a:endParaRPr lang="tr-TR" dirty="0"/>
          </a:p>
        </p:txBody>
      </p:sp>
    </p:spTree>
    <p:extLst>
      <p:ext uri="{BB962C8B-B14F-4D97-AF65-F5344CB8AC3E}">
        <p14:creationId xmlns:p14="http://schemas.microsoft.com/office/powerpoint/2010/main" val="114325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2519-9921-867B-2769-F9ED5FEA5E43}"/>
              </a:ext>
            </a:extLst>
          </p:cNvPr>
          <p:cNvSpPr>
            <a:spLocks noGrp="1"/>
          </p:cNvSpPr>
          <p:nvPr>
            <p:ph type="title"/>
          </p:nvPr>
        </p:nvSpPr>
        <p:spPr/>
        <p:txBody>
          <a:bodyPr/>
          <a:lstStyle/>
          <a:p>
            <a:r>
              <a:rPr lang="tr-TR" dirty="0"/>
              <a:t>II. SYSTEM MODEL </a:t>
            </a:r>
          </a:p>
        </p:txBody>
      </p:sp>
      <p:sp>
        <p:nvSpPr>
          <p:cNvPr id="3" name="Content Placeholder 2">
            <a:extLst>
              <a:ext uri="{FF2B5EF4-FFF2-40B4-BE49-F238E27FC236}">
                <a16:creationId xmlns:a16="http://schemas.microsoft.com/office/drawing/2014/main" id="{50CCD8FE-FD15-49AC-184B-5EA12ADF2179}"/>
              </a:ext>
            </a:extLst>
          </p:cNvPr>
          <p:cNvSpPr>
            <a:spLocks noGrp="1"/>
          </p:cNvSpPr>
          <p:nvPr>
            <p:ph idx="1"/>
          </p:nvPr>
        </p:nvSpPr>
        <p:spPr/>
        <p:txBody>
          <a:bodyPr/>
          <a:lstStyle/>
          <a:p>
            <a:r>
              <a:rPr lang="tr-TR" dirty="0"/>
              <a:t>C. Customization: </a:t>
            </a:r>
            <a:endParaRPr lang="en-US" dirty="0"/>
          </a:p>
          <a:p>
            <a:endParaRPr lang="en-US" dirty="0"/>
          </a:p>
          <a:p>
            <a:r>
              <a:rPr lang="tr-TR" dirty="0"/>
              <a:t>1) Suricata:</a:t>
            </a:r>
            <a:endParaRPr lang="en-US" dirty="0"/>
          </a:p>
          <a:p>
            <a:r>
              <a:rPr lang="tr-TR" b="1" dirty="0"/>
              <a:t>2) pfBlockerNG:</a:t>
            </a:r>
            <a:endParaRPr lang="en-US" b="1" dirty="0"/>
          </a:p>
          <a:p>
            <a:r>
              <a:rPr lang="tr-TR" dirty="0"/>
              <a:t>3) OpenVPN: </a:t>
            </a:r>
          </a:p>
          <a:p>
            <a:endParaRPr lang="tr-TR" dirty="0"/>
          </a:p>
        </p:txBody>
      </p:sp>
    </p:spTree>
    <p:extLst>
      <p:ext uri="{BB962C8B-B14F-4D97-AF65-F5344CB8AC3E}">
        <p14:creationId xmlns:p14="http://schemas.microsoft.com/office/powerpoint/2010/main" val="410249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8515-BBDB-1BDF-8BBB-70AD24E751C5}"/>
              </a:ext>
            </a:extLst>
          </p:cNvPr>
          <p:cNvSpPr>
            <a:spLocks noGrp="1"/>
          </p:cNvSpPr>
          <p:nvPr>
            <p:ph type="title"/>
          </p:nvPr>
        </p:nvSpPr>
        <p:spPr/>
        <p:txBody>
          <a:bodyPr/>
          <a:lstStyle/>
          <a:p>
            <a:r>
              <a:rPr lang="en-US" dirty="0" err="1"/>
              <a:t>PfBlockerNG</a:t>
            </a:r>
            <a:r>
              <a:rPr lang="en-US" dirty="0"/>
              <a:t> Alerts:</a:t>
            </a:r>
            <a:endParaRPr lang="tr-TR" dirty="0"/>
          </a:p>
        </p:txBody>
      </p:sp>
      <p:pic>
        <p:nvPicPr>
          <p:cNvPr id="5" name="Content Placeholder 4">
            <a:extLst>
              <a:ext uri="{FF2B5EF4-FFF2-40B4-BE49-F238E27FC236}">
                <a16:creationId xmlns:a16="http://schemas.microsoft.com/office/drawing/2014/main" id="{E9AA2C98-D6FA-BAA0-8E01-3D03DF9EC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6846" y="1976804"/>
            <a:ext cx="7578307" cy="4881196"/>
          </a:xfrm>
        </p:spPr>
      </p:pic>
    </p:spTree>
    <p:extLst>
      <p:ext uri="{BB962C8B-B14F-4D97-AF65-F5344CB8AC3E}">
        <p14:creationId xmlns:p14="http://schemas.microsoft.com/office/powerpoint/2010/main" val="377142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6BD3-4644-4F58-8199-C782E4FB6CE8}"/>
              </a:ext>
            </a:extLst>
          </p:cNvPr>
          <p:cNvSpPr>
            <a:spLocks noGrp="1"/>
          </p:cNvSpPr>
          <p:nvPr>
            <p:ph type="title"/>
          </p:nvPr>
        </p:nvSpPr>
        <p:spPr/>
        <p:txBody>
          <a:bodyPr/>
          <a:lstStyle/>
          <a:p>
            <a:r>
              <a:rPr lang="en-US" dirty="0"/>
              <a:t>Ad Blocked Websites:</a:t>
            </a:r>
            <a:endParaRPr lang="tr-TR" dirty="0"/>
          </a:p>
        </p:txBody>
      </p:sp>
      <p:pic>
        <p:nvPicPr>
          <p:cNvPr id="13" name="Content Placeholder 12">
            <a:extLst>
              <a:ext uri="{FF2B5EF4-FFF2-40B4-BE49-F238E27FC236}">
                <a16:creationId xmlns:a16="http://schemas.microsoft.com/office/drawing/2014/main" id="{D66FCB3E-9340-11D0-454E-D23545CBE3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4519" y="1817044"/>
            <a:ext cx="9342962" cy="5040956"/>
          </a:xfrm>
        </p:spPr>
      </p:pic>
    </p:spTree>
    <p:extLst>
      <p:ext uri="{BB962C8B-B14F-4D97-AF65-F5344CB8AC3E}">
        <p14:creationId xmlns:p14="http://schemas.microsoft.com/office/powerpoint/2010/main" val="171781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A245-783C-9801-F269-3E611D4B7382}"/>
              </a:ext>
            </a:extLst>
          </p:cNvPr>
          <p:cNvSpPr>
            <a:spLocks noGrp="1"/>
          </p:cNvSpPr>
          <p:nvPr>
            <p:ph type="title"/>
          </p:nvPr>
        </p:nvSpPr>
        <p:spPr/>
        <p:txBody>
          <a:bodyPr/>
          <a:lstStyle/>
          <a:p>
            <a:r>
              <a:rPr lang="en-US" dirty="0"/>
              <a:t>Ad Blocked Websites:</a:t>
            </a:r>
            <a:endParaRPr lang="tr-TR" dirty="0"/>
          </a:p>
        </p:txBody>
      </p:sp>
      <p:pic>
        <p:nvPicPr>
          <p:cNvPr id="5" name="Content Placeholder 4">
            <a:extLst>
              <a:ext uri="{FF2B5EF4-FFF2-40B4-BE49-F238E27FC236}">
                <a16:creationId xmlns:a16="http://schemas.microsoft.com/office/drawing/2014/main" id="{E1353B9F-6FF2-A86E-C763-B035F0275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4844" y="1901825"/>
            <a:ext cx="6302312" cy="4891856"/>
          </a:xfrm>
        </p:spPr>
      </p:pic>
    </p:spTree>
    <p:extLst>
      <p:ext uri="{BB962C8B-B14F-4D97-AF65-F5344CB8AC3E}">
        <p14:creationId xmlns:p14="http://schemas.microsoft.com/office/powerpoint/2010/main" val="103107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F94F-C212-B3B1-BAD6-01C062BEE4E4}"/>
              </a:ext>
            </a:extLst>
          </p:cNvPr>
          <p:cNvSpPr>
            <a:spLocks noGrp="1"/>
          </p:cNvSpPr>
          <p:nvPr>
            <p:ph type="title"/>
          </p:nvPr>
        </p:nvSpPr>
        <p:spPr/>
        <p:txBody>
          <a:bodyPr/>
          <a:lstStyle/>
          <a:p>
            <a:r>
              <a:rPr lang="en-US" dirty="0"/>
              <a:t>Blocked Website:</a:t>
            </a:r>
            <a:endParaRPr lang="tr-TR" dirty="0"/>
          </a:p>
        </p:txBody>
      </p:sp>
      <p:pic>
        <p:nvPicPr>
          <p:cNvPr id="5" name="Content Placeholder 4">
            <a:extLst>
              <a:ext uri="{FF2B5EF4-FFF2-40B4-BE49-F238E27FC236}">
                <a16:creationId xmlns:a16="http://schemas.microsoft.com/office/drawing/2014/main" id="{2EC7EF08-495D-7216-B842-314F3DF5C4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43442"/>
            <a:ext cx="10515600" cy="1256942"/>
          </a:xfrm>
        </p:spPr>
      </p:pic>
    </p:spTree>
    <p:extLst>
      <p:ext uri="{BB962C8B-B14F-4D97-AF65-F5344CB8AC3E}">
        <p14:creationId xmlns:p14="http://schemas.microsoft.com/office/powerpoint/2010/main" val="1865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2834-B64C-CFA5-3C67-D163D542DCA4}"/>
              </a:ext>
            </a:extLst>
          </p:cNvPr>
          <p:cNvSpPr>
            <a:spLocks noGrp="1"/>
          </p:cNvSpPr>
          <p:nvPr>
            <p:ph type="title"/>
          </p:nvPr>
        </p:nvSpPr>
        <p:spPr/>
        <p:txBody>
          <a:bodyPr/>
          <a:lstStyle/>
          <a:p>
            <a:r>
              <a:rPr lang="tr-TR" dirty="0"/>
              <a:t>II. SYSTEM MODEL </a:t>
            </a:r>
          </a:p>
        </p:txBody>
      </p:sp>
      <p:sp>
        <p:nvSpPr>
          <p:cNvPr id="3" name="Content Placeholder 2">
            <a:extLst>
              <a:ext uri="{FF2B5EF4-FFF2-40B4-BE49-F238E27FC236}">
                <a16:creationId xmlns:a16="http://schemas.microsoft.com/office/drawing/2014/main" id="{38313C9C-EB6D-9955-4829-4DC100C2A5E1}"/>
              </a:ext>
            </a:extLst>
          </p:cNvPr>
          <p:cNvSpPr>
            <a:spLocks noGrp="1"/>
          </p:cNvSpPr>
          <p:nvPr>
            <p:ph idx="1"/>
          </p:nvPr>
        </p:nvSpPr>
        <p:spPr/>
        <p:txBody>
          <a:bodyPr/>
          <a:lstStyle/>
          <a:p>
            <a:r>
              <a:rPr lang="tr-TR" dirty="0"/>
              <a:t>C. Customization: </a:t>
            </a:r>
            <a:endParaRPr lang="en-US" dirty="0"/>
          </a:p>
          <a:p>
            <a:endParaRPr lang="en-US" dirty="0"/>
          </a:p>
          <a:p>
            <a:r>
              <a:rPr lang="tr-TR" dirty="0"/>
              <a:t>1) Suricata:</a:t>
            </a:r>
            <a:endParaRPr lang="en-US" dirty="0"/>
          </a:p>
          <a:p>
            <a:r>
              <a:rPr lang="tr-TR" dirty="0"/>
              <a:t>2) pfBlockerNG:</a:t>
            </a:r>
            <a:endParaRPr lang="en-US" dirty="0"/>
          </a:p>
          <a:p>
            <a:r>
              <a:rPr lang="tr-TR" b="1" dirty="0"/>
              <a:t>3) OpenVPN: </a:t>
            </a:r>
          </a:p>
          <a:p>
            <a:endParaRPr lang="tr-TR" dirty="0"/>
          </a:p>
        </p:txBody>
      </p:sp>
    </p:spTree>
    <p:extLst>
      <p:ext uri="{BB962C8B-B14F-4D97-AF65-F5344CB8AC3E}">
        <p14:creationId xmlns:p14="http://schemas.microsoft.com/office/powerpoint/2010/main" val="402668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A66BD-6277-9110-7A95-90D33F1BFDF9}"/>
              </a:ext>
            </a:extLst>
          </p:cNvPr>
          <p:cNvSpPr>
            <a:spLocks noGrp="1"/>
          </p:cNvSpPr>
          <p:nvPr>
            <p:ph type="title"/>
          </p:nvPr>
        </p:nvSpPr>
        <p:spPr/>
        <p:txBody>
          <a:bodyPr/>
          <a:lstStyle/>
          <a:p>
            <a:r>
              <a:rPr lang="en-US" dirty="0"/>
              <a:t>Logs From the OpenVPN Application:</a:t>
            </a:r>
            <a:endParaRPr lang="tr-TR" dirty="0"/>
          </a:p>
        </p:txBody>
      </p:sp>
      <p:pic>
        <p:nvPicPr>
          <p:cNvPr id="5" name="Content Placeholder 4">
            <a:extLst>
              <a:ext uri="{FF2B5EF4-FFF2-40B4-BE49-F238E27FC236}">
                <a16:creationId xmlns:a16="http://schemas.microsoft.com/office/drawing/2014/main" id="{6590EF88-24A6-56A9-78AD-A05AB1A8F7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85" y="2754787"/>
            <a:ext cx="11383630" cy="2415090"/>
          </a:xfrm>
        </p:spPr>
      </p:pic>
    </p:spTree>
    <p:extLst>
      <p:ext uri="{BB962C8B-B14F-4D97-AF65-F5344CB8AC3E}">
        <p14:creationId xmlns:p14="http://schemas.microsoft.com/office/powerpoint/2010/main" val="122109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5CC6-20B1-0E1A-4DC7-87ABFA779E09}"/>
              </a:ext>
            </a:extLst>
          </p:cNvPr>
          <p:cNvSpPr>
            <a:spLocks noGrp="1"/>
          </p:cNvSpPr>
          <p:nvPr>
            <p:ph type="title"/>
          </p:nvPr>
        </p:nvSpPr>
        <p:spPr/>
        <p:txBody>
          <a:bodyPr/>
          <a:lstStyle/>
          <a:p>
            <a:r>
              <a:rPr lang="tr-TR" dirty="0"/>
              <a:t>III. RESULTS</a:t>
            </a:r>
          </a:p>
        </p:txBody>
      </p:sp>
      <p:sp>
        <p:nvSpPr>
          <p:cNvPr id="3" name="Content Placeholder 2">
            <a:extLst>
              <a:ext uri="{FF2B5EF4-FFF2-40B4-BE49-F238E27FC236}">
                <a16:creationId xmlns:a16="http://schemas.microsoft.com/office/drawing/2014/main" id="{20A7651B-62F4-CF9C-BA3C-8E26716B9B46}"/>
              </a:ext>
            </a:extLst>
          </p:cNvPr>
          <p:cNvSpPr>
            <a:spLocks noGrp="1"/>
          </p:cNvSpPr>
          <p:nvPr>
            <p:ph idx="1"/>
          </p:nvPr>
        </p:nvSpPr>
        <p:spPr/>
        <p:txBody>
          <a:bodyPr/>
          <a:lstStyle/>
          <a:p>
            <a:r>
              <a:rPr lang="en-US" dirty="0"/>
              <a:t>T</a:t>
            </a:r>
            <a:r>
              <a:rPr lang="tr-TR" dirty="0"/>
              <a:t>emporarily</a:t>
            </a:r>
            <a:r>
              <a:rPr lang="en-US" dirty="0"/>
              <a:t> r</a:t>
            </a:r>
            <a:r>
              <a:rPr lang="tr-TR" dirty="0"/>
              <a:t>educ</a:t>
            </a:r>
            <a:r>
              <a:rPr lang="en-US" dirty="0"/>
              <a:t>ed</a:t>
            </a:r>
            <a:r>
              <a:rPr lang="tr-TR" dirty="0"/>
              <a:t> electronic waste.</a:t>
            </a:r>
            <a:endParaRPr lang="en-US" dirty="0"/>
          </a:p>
          <a:p>
            <a:endParaRPr lang="en-US" dirty="0"/>
          </a:p>
          <a:p>
            <a:r>
              <a:rPr lang="en-US" dirty="0"/>
              <a:t>Created myself a separate network, and gained experience on networking and security.</a:t>
            </a:r>
          </a:p>
          <a:p>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tr-TR" dirty="0"/>
          </a:p>
        </p:txBody>
      </p:sp>
      <p:pic>
        <p:nvPicPr>
          <p:cNvPr id="5" name="Picture 4">
            <a:extLst>
              <a:ext uri="{FF2B5EF4-FFF2-40B4-BE49-F238E27FC236}">
                <a16:creationId xmlns:a16="http://schemas.microsoft.com/office/drawing/2014/main" id="{B0B14A2F-5A9D-1A60-D9BA-079D7A502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76541"/>
            <a:ext cx="6013759" cy="2616334"/>
          </a:xfrm>
          <a:prstGeom prst="rect">
            <a:avLst/>
          </a:prstGeom>
        </p:spPr>
      </p:pic>
    </p:spTree>
    <p:extLst>
      <p:ext uri="{BB962C8B-B14F-4D97-AF65-F5344CB8AC3E}">
        <p14:creationId xmlns:p14="http://schemas.microsoft.com/office/powerpoint/2010/main" val="167098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D916-2EB8-38FF-BEE1-DD96B5F4B9C5}"/>
              </a:ext>
            </a:extLst>
          </p:cNvPr>
          <p:cNvSpPr>
            <a:spLocks noGrp="1"/>
          </p:cNvSpPr>
          <p:nvPr>
            <p:ph type="title"/>
          </p:nvPr>
        </p:nvSpPr>
        <p:spPr/>
        <p:txBody>
          <a:bodyPr/>
          <a:lstStyle/>
          <a:p>
            <a:r>
              <a:rPr lang="en-US" dirty="0"/>
              <a:t>IV. CONCLUSIONS AND FUTURE WORKS </a:t>
            </a:r>
            <a:endParaRPr lang="tr-TR" dirty="0"/>
          </a:p>
        </p:txBody>
      </p:sp>
      <p:sp>
        <p:nvSpPr>
          <p:cNvPr id="3" name="Content Placeholder 2">
            <a:extLst>
              <a:ext uri="{FF2B5EF4-FFF2-40B4-BE49-F238E27FC236}">
                <a16:creationId xmlns:a16="http://schemas.microsoft.com/office/drawing/2014/main" id="{841736E1-7BB8-2D5F-AE66-C7B2BA7FEF45}"/>
              </a:ext>
            </a:extLst>
          </p:cNvPr>
          <p:cNvSpPr>
            <a:spLocks noGrp="1"/>
          </p:cNvSpPr>
          <p:nvPr>
            <p:ph idx="1"/>
          </p:nvPr>
        </p:nvSpPr>
        <p:spPr/>
        <p:txBody>
          <a:bodyPr/>
          <a:lstStyle/>
          <a:p>
            <a:r>
              <a:rPr lang="en-US" dirty="0"/>
              <a:t>Both on small and larger scales, making use of legacy equipment is possible but ,especially in larger scale, hardware running costs and hardware compatibility topics should be thought about.</a:t>
            </a:r>
          </a:p>
          <a:p>
            <a:endParaRPr lang="en-US" dirty="0"/>
          </a:p>
          <a:p>
            <a:r>
              <a:rPr lang="en-US" dirty="0"/>
              <a:t>In the future: I would like to implement CIS guidelines. And turn this project into a proper home lab, from website hosting to a media server.</a:t>
            </a:r>
            <a:endParaRPr lang="tr-TR" dirty="0"/>
          </a:p>
          <a:p>
            <a:endParaRPr lang="en-US" dirty="0"/>
          </a:p>
          <a:p>
            <a:endParaRPr lang="en-US" dirty="0"/>
          </a:p>
        </p:txBody>
      </p:sp>
    </p:spTree>
    <p:extLst>
      <p:ext uri="{BB962C8B-B14F-4D97-AF65-F5344CB8AC3E}">
        <p14:creationId xmlns:p14="http://schemas.microsoft.com/office/powerpoint/2010/main" val="2604689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E694-112D-F67F-471F-CB7632318953}"/>
              </a:ext>
            </a:extLst>
          </p:cNvPr>
          <p:cNvSpPr>
            <a:spLocks noGrp="1"/>
          </p:cNvSpPr>
          <p:nvPr>
            <p:ph type="title"/>
          </p:nvPr>
        </p:nvSpPr>
        <p:spPr/>
        <p:txBody>
          <a:bodyPr/>
          <a:lstStyle/>
          <a:p>
            <a:r>
              <a:rPr lang="en-US" dirty="0"/>
              <a:t>Questions?</a:t>
            </a:r>
            <a:endParaRPr lang="tr-TR" dirty="0"/>
          </a:p>
        </p:txBody>
      </p:sp>
      <p:sp>
        <p:nvSpPr>
          <p:cNvPr id="7" name="Content Placeholder 6">
            <a:extLst>
              <a:ext uri="{FF2B5EF4-FFF2-40B4-BE49-F238E27FC236}">
                <a16:creationId xmlns:a16="http://schemas.microsoft.com/office/drawing/2014/main" id="{1D2FA381-E7F0-1A49-8E0B-03995A390CA7}"/>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291635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EFB-805A-A810-035B-3D47578F531D}"/>
              </a:ext>
            </a:extLst>
          </p:cNvPr>
          <p:cNvSpPr>
            <a:spLocks noGrp="1"/>
          </p:cNvSpPr>
          <p:nvPr>
            <p:ph type="title"/>
          </p:nvPr>
        </p:nvSpPr>
        <p:spPr/>
        <p:txBody>
          <a:bodyPr/>
          <a:lstStyle/>
          <a:p>
            <a:r>
              <a:rPr lang="en-US" dirty="0"/>
              <a:t>Introduction: Legacy Equipment</a:t>
            </a:r>
            <a:endParaRPr lang="tr-TR" dirty="0"/>
          </a:p>
        </p:txBody>
      </p:sp>
      <p:pic>
        <p:nvPicPr>
          <p:cNvPr id="5" name="Content Placeholder 4">
            <a:extLst>
              <a:ext uri="{FF2B5EF4-FFF2-40B4-BE49-F238E27FC236}">
                <a16:creationId xmlns:a16="http://schemas.microsoft.com/office/drawing/2014/main" id="{10A4C7C5-A779-B042-33D8-E50D689D19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2538" y="1366177"/>
            <a:ext cx="7145216" cy="5407757"/>
          </a:xfrm>
        </p:spPr>
      </p:pic>
    </p:spTree>
    <p:extLst>
      <p:ext uri="{BB962C8B-B14F-4D97-AF65-F5344CB8AC3E}">
        <p14:creationId xmlns:p14="http://schemas.microsoft.com/office/powerpoint/2010/main" val="156479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973A-2B7D-759C-EEA5-949B58465D4F}"/>
              </a:ext>
            </a:extLst>
          </p:cNvPr>
          <p:cNvSpPr>
            <a:spLocks noGrp="1"/>
          </p:cNvSpPr>
          <p:nvPr>
            <p:ph type="title"/>
          </p:nvPr>
        </p:nvSpPr>
        <p:spPr/>
        <p:txBody>
          <a:bodyPr/>
          <a:lstStyle/>
          <a:p>
            <a:r>
              <a:rPr lang="tr-TR" dirty="0"/>
              <a:t>V. ACKNOWLEDGMENT </a:t>
            </a:r>
          </a:p>
        </p:txBody>
      </p:sp>
      <p:sp>
        <p:nvSpPr>
          <p:cNvPr id="3" name="Content Placeholder 2">
            <a:extLst>
              <a:ext uri="{FF2B5EF4-FFF2-40B4-BE49-F238E27FC236}">
                <a16:creationId xmlns:a16="http://schemas.microsoft.com/office/drawing/2014/main" id="{B621C3FC-C3A0-ED68-F53B-7F1B6DC48F99}"/>
              </a:ext>
            </a:extLst>
          </p:cNvPr>
          <p:cNvSpPr>
            <a:spLocks noGrp="1"/>
          </p:cNvSpPr>
          <p:nvPr>
            <p:ph idx="1"/>
          </p:nvPr>
        </p:nvSpPr>
        <p:spPr/>
        <p:txBody>
          <a:bodyPr/>
          <a:lstStyle/>
          <a:p>
            <a:r>
              <a:rPr lang="en-US" dirty="0"/>
              <a:t>I would like to thank my instructor Dr. </a:t>
            </a:r>
            <a:r>
              <a:rPr lang="en-US" dirty="0" err="1"/>
              <a:t>Alican</a:t>
            </a:r>
            <a:r>
              <a:rPr lang="en-US" dirty="0"/>
              <a:t> TOPCU for their guidance and support throughout the project.</a:t>
            </a:r>
            <a:endParaRPr lang="tr-TR" dirty="0"/>
          </a:p>
        </p:txBody>
      </p:sp>
    </p:spTree>
    <p:extLst>
      <p:ext uri="{BB962C8B-B14F-4D97-AF65-F5344CB8AC3E}">
        <p14:creationId xmlns:p14="http://schemas.microsoft.com/office/powerpoint/2010/main" val="318976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A28B-9070-02A2-40B2-2FCDEE41430D}"/>
              </a:ext>
            </a:extLst>
          </p:cNvPr>
          <p:cNvSpPr>
            <a:spLocks noGrp="1"/>
          </p:cNvSpPr>
          <p:nvPr>
            <p:ph type="title"/>
          </p:nvPr>
        </p:nvSpPr>
        <p:spPr/>
        <p:txBody>
          <a:bodyPr/>
          <a:lstStyle/>
          <a:p>
            <a:r>
              <a:rPr lang="tr-TR" dirty="0"/>
              <a:t>REFERENCES </a:t>
            </a:r>
          </a:p>
        </p:txBody>
      </p:sp>
      <p:sp>
        <p:nvSpPr>
          <p:cNvPr id="3" name="Content Placeholder 2">
            <a:extLst>
              <a:ext uri="{FF2B5EF4-FFF2-40B4-BE49-F238E27FC236}">
                <a16:creationId xmlns:a16="http://schemas.microsoft.com/office/drawing/2014/main" id="{1F9D4489-9A6C-D2EC-4362-4FAD6961146F}"/>
              </a:ext>
            </a:extLst>
          </p:cNvPr>
          <p:cNvSpPr>
            <a:spLocks noGrp="1"/>
          </p:cNvSpPr>
          <p:nvPr>
            <p:ph idx="1"/>
          </p:nvPr>
        </p:nvSpPr>
        <p:spPr>
          <a:xfrm>
            <a:off x="838200" y="1825624"/>
            <a:ext cx="10515600" cy="4563453"/>
          </a:xfrm>
        </p:spPr>
        <p:txBody>
          <a:bodyPr>
            <a:normAutofit fontScale="55000" lnSpcReduction="20000"/>
          </a:bodyPr>
          <a:lstStyle/>
          <a:p>
            <a:r>
              <a:rPr lang="tr-TR" dirty="0"/>
              <a:t>[1] M. Ellabidy, C. H. Yu, and M. Yun, “Building a Cybersecurity Lab with Legacy Equipment,” in ICERI2016 Proceedings, pp. 4407–4411, 2016, IATED. </a:t>
            </a:r>
            <a:endParaRPr lang="en-US" dirty="0"/>
          </a:p>
          <a:p>
            <a:r>
              <a:rPr lang="tr-TR" dirty="0"/>
              <a:t>[2] C. Dadiyala et al., “Designing and Implementing an Effective Cyber security Home Lab for Detection and Monitoring,” in 2023 14th In ternational Conference on Computing Communication and Networking Technologies (ICCCNT), pp. 1–8, July 2023. </a:t>
            </a:r>
            <a:endParaRPr lang="en-US" dirty="0"/>
          </a:p>
          <a:p>
            <a:r>
              <a:rPr lang="tr-TR" dirty="0"/>
              <a:t>[3] Y. Maleh et al., “Building open virtual cloud lab for advanced education in networks and security,” in 2017 International Conference on Wireless Networks and Mobile Communications (WINCOM), pp. 1–6, Nov 2017.</a:t>
            </a:r>
            <a:endParaRPr lang="en-US" dirty="0"/>
          </a:p>
          <a:p>
            <a:r>
              <a:rPr lang="tr-TR" dirty="0"/>
              <a:t> [4] C. Bae et al., “Home server for home digital service environments,” in IEEE Transactions on Consumer Electronics, vol. 49, no. 4, pp. 1129 1135, Nov 2003. </a:t>
            </a:r>
            <a:endParaRPr lang="en-US" dirty="0"/>
          </a:p>
          <a:p>
            <a:r>
              <a:rPr lang="tr-TR" dirty="0"/>
              <a:t>[5] B. Shamma, “Implementing CIS Critical Security Controls for Organi zations on a Low-Budget,” Ph.D. dissertation, University of Houston, 2018. </a:t>
            </a:r>
            <a:endParaRPr lang="en-US" dirty="0"/>
          </a:p>
          <a:p>
            <a:r>
              <a:rPr lang="tr-TR" dirty="0"/>
              <a:t>[6] Netgate, “Installing and Upgrading,” Available online: https://docs. netgate.com/pfsense/en/latest/install/index.html, Accessed: 01.04.2024. </a:t>
            </a:r>
            <a:endParaRPr lang="en-US" dirty="0"/>
          </a:p>
          <a:p>
            <a:r>
              <a:rPr lang="tr-TR" dirty="0"/>
              <a:t>[7] Lawrence Systems, “2020 Getting started with pfSense 2.4 Tutorial: Network Setup, VLANs, Features &amp; Packages,” Available online: https: //www.youtube.com/watch?v=fsdm5uc LsU, Accessed: 01.04.2024. </a:t>
            </a:r>
            <a:endParaRPr lang="en-US" dirty="0"/>
          </a:p>
          <a:p>
            <a:r>
              <a:rPr lang="tr-TR" dirty="0"/>
              <a:t>[8] Lawrence Systems, “Setup Guide / Tutorial for pfBlockerNG 2.2.5 on pfSense with DNSBL &amp; GeoIP Blocking,” Available online: https: //www.youtube.com/watch?v=OJ8HHwpGxHw, Accessed: 01.04.2024. </a:t>
            </a:r>
            <a:endParaRPr lang="en-US" dirty="0"/>
          </a:p>
          <a:p>
            <a:r>
              <a:rPr lang="tr-TR" dirty="0"/>
              <a:t>[9] Lawrence Systems, “From Ciphers to Certificates: Your Comprehensive Guide to Configuring OpenVPN on pfSense,” Available online: https: //www.youtube.com/watch?v=I61t7aoGC2Q, Accessed: 01.04.2024. </a:t>
            </a:r>
            <a:endParaRPr lang="en-US" dirty="0"/>
          </a:p>
          <a:p>
            <a:r>
              <a:rPr lang="tr-TR" dirty="0"/>
              <a:t>[10] Lawrence Systems, “Suricata Network IDS/IPS Installation, Setup, and How To Tune The Rules &amp; Alerts on pfSense 2020,” Available online: https://www.youtube.com/watch?v=S0-vsjhPDN0, Ac cessed: 01.04.2024</a:t>
            </a:r>
          </a:p>
        </p:txBody>
      </p:sp>
    </p:spTree>
    <p:extLst>
      <p:ext uri="{BB962C8B-B14F-4D97-AF65-F5344CB8AC3E}">
        <p14:creationId xmlns:p14="http://schemas.microsoft.com/office/powerpoint/2010/main" val="202565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60D1B-F944-A7CF-D54C-56EA3F90AEF9}"/>
              </a:ext>
            </a:extLst>
          </p:cNvPr>
          <p:cNvSpPr>
            <a:spLocks noGrp="1"/>
          </p:cNvSpPr>
          <p:nvPr>
            <p:ph type="title"/>
          </p:nvPr>
        </p:nvSpPr>
        <p:spPr/>
        <p:txBody>
          <a:bodyPr/>
          <a:lstStyle/>
          <a:p>
            <a:r>
              <a:rPr lang="en-US" dirty="0"/>
              <a:t>Introduction: Home Lab</a:t>
            </a:r>
            <a:endParaRPr lang="tr-TR" dirty="0"/>
          </a:p>
        </p:txBody>
      </p:sp>
      <p:pic>
        <p:nvPicPr>
          <p:cNvPr id="5" name="Content Placeholder 4">
            <a:extLst>
              <a:ext uri="{FF2B5EF4-FFF2-40B4-BE49-F238E27FC236}">
                <a16:creationId xmlns:a16="http://schemas.microsoft.com/office/drawing/2014/main" id="{95EC74C8-567D-9386-FDF8-F3E6FC398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355" y="1387782"/>
            <a:ext cx="4062045" cy="5414547"/>
          </a:xfrm>
        </p:spPr>
      </p:pic>
      <p:pic>
        <p:nvPicPr>
          <p:cNvPr id="7" name="Picture 6">
            <a:extLst>
              <a:ext uri="{FF2B5EF4-FFF2-40B4-BE49-F238E27FC236}">
                <a16:creationId xmlns:a16="http://schemas.microsoft.com/office/drawing/2014/main" id="{42CB7EA0-8441-CE68-1718-F393BA446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142" y="0"/>
            <a:ext cx="3878516" cy="6858000"/>
          </a:xfrm>
          <a:prstGeom prst="rect">
            <a:avLst/>
          </a:prstGeom>
        </p:spPr>
      </p:pic>
    </p:spTree>
    <p:extLst>
      <p:ext uri="{BB962C8B-B14F-4D97-AF65-F5344CB8AC3E}">
        <p14:creationId xmlns:p14="http://schemas.microsoft.com/office/powerpoint/2010/main" val="338314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DCCF-3D4D-97A5-CDFA-814C4CEA1404}"/>
              </a:ext>
            </a:extLst>
          </p:cNvPr>
          <p:cNvSpPr>
            <a:spLocks noGrp="1"/>
          </p:cNvSpPr>
          <p:nvPr>
            <p:ph type="title"/>
          </p:nvPr>
        </p:nvSpPr>
        <p:spPr/>
        <p:txBody>
          <a:bodyPr/>
          <a:lstStyle/>
          <a:p>
            <a:r>
              <a:rPr lang="en-US" dirty="0"/>
              <a:t>Introduction: </a:t>
            </a:r>
            <a:r>
              <a:rPr lang="en-US" dirty="0" err="1"/>
              <a:t>PfSense</a:t>
            </a:r>
            <a:endParaRPr lang="tr-TR" dirty="0"/>
          </a:p>
        </p:txBody>
      </p:sp>
      <p:pic>
        <p:nvPicPr>
          <p:cNvPr id="5" name="Content Placeholder 4">
            <a:extLst>
              <a:ext uri="{FF2B5EF4-FFF2-40B4-BE49-F238E27FC236}">
                <a16:creationId xmlns:a16="http://schemas.microsoft.com/office/drawing/2014/main" id="{179A50CA-00D4-48A8-3CAC-B2143D0176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8285" y="1322998"/>
            <a:ext cx="8575430" cy="5169877"/>
          </a:xfrm>
        </p:spPr>
      </p:pic>
    </p:spTree>
    <p:extLst>
      <p:ext uri="{BB962C8B-B14F-4D97-AF65-F5344CB8AC3E}">
        <p14:creationId xmlns:p14="http://schemas.microsoft.com/office/powerpoint/2010/main" val="3449637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93F7-4AFE-A828-98CB-8D96BEEF83BE}"/>
              </a:ext>
            </a:extLst>
          </p:cNvPr>
          <p:cNvSpPr>
            <a:spLocks noGrp="1"/>
          </p:cNvSpPr>
          <p:nvPr>
            <p:ph type="title"/>
          </p:nvPr>
        </p:nvSpPr>
        <p:spPr/>
        <p:txBody>
          <a:bodyPr/>
          <a:lstStyle/>
          <a:p>
            <a:r>
              <a:rPr lang="en-US" dirty="0"/>
              <a:t>Related works</a:t>
            </a:r>
            <a:endParaRPr lang="tr-TR" dirty="0"/>
          </a:p>
        </p:txBody>
      </p:sp>
      <p:sp>
        <p:nvSpPr>
          <p:cNvPr id="3" name="Content Placeholder 2">
            <a:extLst>
              <a:ext uri="{FF2B5EF4-FFF2-40B4-BE49-F238E27FC236}">
                <a16:creationId xmlns:a16="http://schemas.microsoft.com/office/drawing/2014/main" id="{EA4021CC-2038-7DE3-F8AB-79929AA2038C}"/>
              </a:ext>
            </a:extLst>
          </p:cNvPr>
          <p:cNvSpPr>
            <a:spLocks noGrp="1"/>
          </p:cNvSpPr>
          <p:nvPr>
            <p:ph idx="1"/>
          </p:nvPr>
        </p:nvSpPr>
        <p:spPr/>
        <p:txBody>
          <a:bodyPr/>
          <a:lstStyle/>
          <a:p>
            <a:r>
              <a:rPr lang="en-US" dirty="0"/>
              <a:t>[1]M. </a:t>
            </a:r>
            <a:r>
              <a:rPr lang="en-US" dirty="0" err="1"/>
              <a:t>Ellabidy</a:t>
            </a:r>
            <a:r>
              <a:rPr lang="en-US" dirty="0"/>
              <a:t>, C. H. Yu, and M. Yun, “Building a Cybersecurity Lab with Legacy Equipment,” in ICERI2016 Proceedings, pp. 4407–4411, 2016, IATED</a:t>
            </a:r>
          </a:p>
          <a:p>
            <a:endParaRPr lang="en-US" dirty="0"/>
          </a:p>
          <a:p>
            <a:r>
              <a:rPr lang="en-US" dirty="0"/>
              <a:t>[3]Y. </a:t>
            </a:r>
            <a:r>
              <a:rPr lang="en-US" dirty="0" err="1"/>
              <a:t>Maleh</a:t>
            </a:r>
            <a:r>
              <a:rPr lang="en-US" dirty="0"/>
              <a:t> et al., “Building open virtual cloud lab for advanced education in networks and security,” in 2017 International Conference on Wireless Networks and Mobile Communications (WINCOM), pp. 1–6, Nov 2017.</a:t>
            </a:r>
            <a:endParaRPr lang="tr-TR" dirty="0"/>
          </a:p>
        </p:txBody>
      </p:sp>
    </p:spTree>
    <p:extLst>
      <p:ext uri="{BB962C8B-B14F-4D97-AF65-F5344CB8AC3E}">
        <p14:creationId xmlns:p14="http://schemas.microsoft.com/office/powerpoint/2010/main" val="95792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07BF-FE82-F19D-DFF8-A3EC1C32E7DA}"/>
              </a:ext>
            </a:extLst>
          </p:cNvPr>
          <p:cNvSpPr>
            <a:spLocks noGrp="1"/>
          </p:cNvSpPr>
          <p:nvPr>
            <p:ph type="title"/>
          </p:nvPr>
        </p:nvSpPr>
        <p:spPr/>
        <p:txBody>
          <a:bodyPr/>
          <a:lstStyle/>
          <a:p>
            <a:r>
              <a:rPr lang="tr-TR" dirty="0"/>
              <a:t>II. SYSTEM MODEL </a:t>
            </a:r>
          </a:p>
        </p:txBody>
      </p:sp>
      <p:sp>
        <p:nvSpPr>
          <p:cNvPr id="3" name="Content Placeholder 2">
            <a:extLst>
              <a:ext uri="{FF2B5EF4-FFF2-40B4-BE49-F238E27FC236}">
                <a16:creationId xmlns:a16="http://schemas.microsoft.com/office/drawing/2014/main" id="{354694A6-3AD5-F342-C849-720903D63E41}"/>
              </a:ext>
            </a:extLst>
          </p:cNvPr>
          <p:cNvSpPr>
            <a:spLocks noGrp="1"/>
          </p:cNvSpPr>
          <p:nvPr>
            <p:ph idx="1"/>
          </p:nvPr>
        </p:nvSpPr>
        <p:spPr/>
        <p:txBody>
          <a:bodyPr/>
          <a:lstStyle/>
          <a:p>
            <a:r>
              <a:rPr lang="tr-TR" dirty="0"/>
              <a:t>A. Preparing the Hardware: </a:t>
            </a:r>
            <a:endParaRPr lang="en-US" dirty="0"/>
          </a:p>
          <a:p>
            <a:endParaRPr lang="en-US" dirty="0"/>
          </a:p>
          <a:p>
            <a:endParaRPr lang="en-US" dirty="0"/>
          </a:p>
        </p:txBody>
      </p:sp>
      <p:pic>
        <p:nvPicPr>
          <p:cNvPr id="5" name="Picture 4">
            <a:extLst>
              <a:ext uri="{FF2B5EF4-FFF2-40B4-BE49-F238E27FC236}">
                <a16:creationId xmlns:a16="http://schemas.microsoft.com/office/drawing/2014/main" id="{07CF28B7-7E40-2E85-76CE-DA6757FD4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43926"/>
            <a:ext cx="8481165" cy="4226859"/>
          </a:xfrm>
          <a:prstGeom prst="rect">
            <a:avLst/>
          </a:prstGeom>
        </p:spPr>
      </p:pic>
    </p:spTree>
    <p:extLst>
      <p:ext uri="{BB962C8B-B14F-4D97-AF65-F5344CB8AC3E}">
        <p14:creationId xmlns:p14="http://schemas.microsoft.com/office/powerpoint/2010/main" val="1574863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AE70-ADA2-6CB3-DD97-0661DAAF4B3A}"/>
              </a:ext>
            </a:extLst>
          </p:cNvPr>
          <p:cNvSpPr>
            <a:spLocks noGrp="1"/>
          </p:cNvSpPr>
          <p:nvPr>
            <p:ph type="title"/>
          </p:nvPr>
        </p:nvSpPr>
        <p:spPr/>
        <p:txBody>
          <a:bodyPr/>
          <a:lstStyle/>
          <a:p>
            <a:r>
              <a:rPr lang="tr-TR" dirty="0"/>
              <a:t>II. SYSTEM MODEL </a:t>
            </a:r>
          </a:p>
        </p:txBody>
      </p:sp>
      <p:sp>
        <p:nvSpPr>
          <p:cNvPr id="3" name="Content Placeholder 2">
            <a:extLst>
              <a:ext uri="{FF2B5EF4-FFF2-40B4-BE49-F238E27FC236}">
                <a16:creationId xmlns:a16="http://schemas.microsoft.com/office/drawing/2014/main" id="{921B6BE0-2AC1-5CE4-6B26-04828A208D52}"/>
              </a:ext>
            </a:extLst>
          </p:cNvPr>
          <p:cNvSpPr>
            <a:spLocks noGrp="1"/>
          </p:cNvSpPr>
          <p:nvPr>
            <p:ph idx="1"/>
          </p:nvPr>
        </p:nvSpPr>
        <p:spPr/>
        <p:txBody>
          <a:bodyPr/>
          <a:lstStyle/>
          <a:p>
            <a:r>
              <a:rPr lang="tr-TR" dirty="0"/>
              <a:t>B. Installing pfSense: </a:t>
            </a:r>
            <a:endParaRPr lang="en-US" dirty="0"/>
          </a:p>
          <a:p>
            <a:endParaRPr lang="tr-TR" dirty="0"/>
          </a:p>
        </p:txBody>
      </p:sp>
      <p:pic>
        <p:nvPicPr>
          <p:cNvPr id="5" name="Picture 4">
            <a:extLst>
              <a:ext uri="{FF2B5EF4-FFF2-40B4-BE49-F238E27FC236}">
                <a16:creationId xmlns:a16="http://schemas.microsoft.com/office/drawing/2014/main" id="{1039D5C3-4101-4431-40D5-74FD6275B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569" y="2344348"/>
            <a:ext cx="8610600" cy="4376462"/>
          </a:xfrm>
          <a:prstGeom prst="rect">
            <a:avLst/>
          </a:prstGeom>
        </p:spPr>
      </p:pic>
    </p:spTree>
    <p:extLst>
      <p:ext uri="{BB962C8B-B14F-4D97-AF65-F5344CB8AC3E}">
        <p14:creationId xmlns:p14="http://schemas.microsoft.com/office/powerpoint/2010/main" val="421265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4EBA-F4C1-1484-DBC6-905C42D95A02}"/>
              </a:ext>
            </a:extLst>
          </p:cNvPr>
          <p:cNvSpPr>
            <a:spLocks noGrp="1"/>
          </p:cNvSpPr>
          <p:nvPr>
            <p:ph type="title"/>
          </p:nvPr>
        </p:nvSpPr>
        <p:spPr/>
        <p:txBody>
          <a:bodyPr/>
          <a:lstStyle/>
          <a:p>
            <a:r>
              <a:rPr lang="tr-TR" dirty="0"/>
              <a:t>II. SYSTEM MODEL </a:t>
            </a:r>
          </a:p>
        </p:txBody>
      </p:sp>
      <p:sp>
        <p:nvSpPr>
          <p:cNvPr id="3" name="Content Placeholder 2">
            <a:extLst>
              <a:ext uri="{FF2B5EF4-FFF2-40B4-BE49-F238E27FC236}">
                <a16:creationId xmlns:a16="http://schemas.microsoft.com/office/drawing/2014/main" id="{F4CDB348-7B09-7FD5-DB00-D75C2F6DFA98}"/>
              </a:ext>
            </a:extLst>
          </p:cNvPr>
          <p:cNvSpPr>
            <a:spLocks noGrp="1"/>
          </p:cNvSpPr>
          <p:nvPr>
            <p:ph idx="1"/>
          </p:nvPr>
        </p:nvSpPr>
        <p:spPr/>
        <p:txBody>
          <a:bodyPr/>
          <a:lstStyle/>
          <a:p>
            <a:r>
              <a:rPr lang="tr-TR" dirty="0"/>
              <a:t>C. Customization: </a:t>
            </a:r>
            <a:endParaRPr lang="en-US" dirty="0"/>
          </a:p>
          <a:p>
            <a:endParaRPr lang="en-US" dirty="0"/>
          </a:p>
          <a:p>
            <a:r>
              <a:rPr lang="tr-TR" b="1" dirty="0"/>
              <a:t>1) Suricata:</a:t>
            </a:r>
            <a:endParaRPr lang="en-US" b="1" dirty="0"/>
          </a:p>
          <a:p>
            <a:r>
              <a:rPr lang="tr-TR" dirty="0"/>
              <a:t>2) pfBlockerNG:</a:t>
            </a:r>
            <a:endParaRPr lang="en-US" dirty="0"/>
          </a:p>
          <a:p>
            <a:r>
              <a:rPr lang="tr-TR" dirty="0"/>
              <a:t>3) OpenVPN: </a:t>
            </a:r>
          </a:p>
          <a:p>
            <a:endParaRPr lang="tr-TR" dirty="0"/>
          </a:p>
        </p:txBody>
      </p:sp>
    </p:spTree>
    <p:extLst>
      <p:ext uri="{BB962C8B-B14F-4D97-AF65-F5344CB8AC3E}">
        <p14:creationId xmlns:p14="http://schemas.microsoft.com/office/powerpoint/2010/main" val="3733995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A5570-6126-9755-41B2-16AAC4EF01FA}"/>
              </a:ext>
            </a:extLst>
          </p:cNvPr>
          <p:cNvSpPr>
            <a:spLocks noGrp="1"/>
          </p:cNvSpPr>
          <p:nvPr>
            <p:ph type="title"/>
          </p:nvPr>
        </p:nvSpPr>
        <p:spPr/>
        <p:txBody>
          <a:bodyPr/>
          <a:lstStyle/>
          <a:p>
            <a:r>
              <a:rPr lang="en-US" dirty="0"/>
              <a:t>Suricata Alerts:</a:t>
            </a:r>
            <a:endParaRPr lang="tr-TR" dirty="0"/>
          </a:p>
        </p:txBody>
      </p:sp>
      <p:pic>
        <p:nvPicPr>
          <p:cNvPr id="9" name="Content Placeholder 8">
            <a:extLst>
              <a:ext uri="{FF2B5EF4-FFF2-40B4-BE49-F238E27FC236}">
                <a16:creationId xmlns:a16="http://schemas.microsoft.com/office/drawing/2014/main" id="{BD8398B3-5F98-333B-2A44-1CD5A74BE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7031" y="1828570"/>
            <a:ext cx="7537938" cy="4980829"/>
          </a:xfrm>
        </p:spPr>
      </p:pic>
    </p:spTree>
    <p:extLst>
      <p:ext uri="{BB962C8B-B14F-4D97-AF65-F5344CB8AC3E}">
        <p14:creationId xmlns:p14="http://schemas.microsoft.com/office/powerpoint/2010/main" val="1022513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775</Words>
  <Application>Microsoft Office PowerPoint</Application>
  <PresentationFormat>Widescreen</PresentationFormat>
  <Paragraphs>72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WLAN Security Applications Using pfSense. </vt:lpstr>
      <vt:lpstr>Introduction: Legacy Equipment</vt:lpstr>
      <vt:lpstr>Introduction: Home Lab</vt:lpstr>
      <vt:lpstr>Introduction: PfSense</vt:lpstr>
      <vt:lpstr>Related works</vt:lpstr>
      <vt:lpstr>II. SYSTEM MODEL </vt:lpstr>
      <vt:lpstr>II. SYSTEM MODEL </vt:lpstr>
      <vt:lpstr>II. SYSTEM MODEL </vt:lpstr>
      <vt:lpstr>Suricata Alerts:</vt:lpstr>
      <vt:lpstr>II. SYSTEM MODEL </vt:lpstr>
      <vt:lpstr>PfBlockerNG Alerts:</vt:lpstr>
      <vt:lpstr>Ad Blocked Websites:</vt:lpstr>
      <vt:lpstr>Ad Blocked Websites:</vt:lpstr>
      <vt:lpstr>Blocked Website:</vt:lpstr>
      <vt:lpstr>II. SYSTEM MODEL </vt:lpstr>
      <vt:lpstr>Logs From the OpenVPN Application:</vt:lpstr>
      <vt:lpstr>III. RESULTS</vt:lpstr>
      <vt:lpstr>IV. CONCLUSIONS AND FUTURE WORKS </vt:lpstr>
      <vt:lpstr>Questions?</vt:lpstr>
      <vt:lpstr>V. ACKNOWLEDGMENT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User2</dc:creator>
  <cp:lastModifiedBy>User2</cp:lastModifiedBy>
  <cp:revision>30</cp:revision>
  <dcterms:created xsi:type="dcterms:W3CDTF">2024-05-25T17:13:44Z</dcterms:created>
  <dcterms:modified xsi:type="dcterms:W3CDTF">2024-05-26T17:34:22Z</dcterms:modified>
</cp:coreProperties>
</file>